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</p:sldIdLst>
  <p:sldSz cy="5143500" cx="9144000"/>
  <p:notesSz cx="6858000" cy="9144000"/>
  <p:embeddedFontLst>
    <p:embeddedFont>
      <p:font typeface="Open Sans"/>
      <p:regular r:id="rId58"/>
      <p:bold r:id="rId59"/>
      <p:italic r:id="rId60"/>
      <p:boldItalic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62" roundtripDataSignature="AMtx7mgZvD2aeeDICZkuKUbRHwY3RLtT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customschemas.google.com/relationships/presentationmetadata" Target="metadata"/><Relationship Id="rId61" Type="http://schemas.openxmlformats.org/officeDocument/2006/relationships/font" Target="fonts/OpenSans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OpenSans-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font" Target="fonts/OpenSans-bold.fntdata"/><Relationship Id="rId14" Type="http://schemas.openxmlformats.org/officeDocument/2006/relationships/slide" Target="slides/slide9.xml"/><Relationship Id="rId58" Type="http://schemas.openxmlformats.org/officeDocument/2006/relationships/font" Target="fonts/OpenSans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" name="Google Shape;4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7" name="Google Shape;28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9" name="Google Shape;30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0" name="Google Shape;32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1" name="Google Shape;33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2" name="Google Shape;34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4" name="Google Shape;364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5" name="Google Shape;37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7" name="Google Shape;397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8" name="Google Shape;408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9" name="Google Shape;419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0" name="Google Shape;430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0" name="Google Shape;440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1" name="Google Shape;451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2" name="Google Shape;462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3" name="Google Shape;473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e3134fc9b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g10e3134fc9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4" name="Google Shape;484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5" name="Google Shape;495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6" name="Google Shape;506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7" name="Google Shape;517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2fea1ba1bf7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8" name="Google Shape;528;g2fea1ba1b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2fea1ba1bf7_0_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9" name="Google Shape;539;g2fea1ba1bf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2fea1ba1bf7_0_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0" name="Google Shape;550;g2fea1ba1bf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2fea1ba1bf7_0_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1" name="Google Shape;561;g2fea1ba1bf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2fea1ba1bf7_0_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2" name="Google Shape;572;g2fea1ba1bf7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2fea1ba1bf7_0_5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3" name="Google Shape;583;g2fea1ba1bf7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2fea1ba1bf7_0_6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4" name="Google Shape;594;g2fea1ba1bf7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2fea1ba1bf7_0_7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5" name="Google Shape;605;g2fea1ba1bf7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114ce846c6e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6" name="Google Shape;616;g114ce846c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4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0" name="Google Shape;20;p4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1" name="Google Shape;21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7" name="Google Shape;27;p4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1" name="Google Shape;31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5" name="Google Shape;35;p5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6" name="Google Shape;36;p5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0" name="Google Shape;40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5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zenodo.org/record/5906818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sdgs.un.org/goals/goal4" TargetMode="External"/><Relationship Id="rId4" Type="http://schemas.openxmlformats.org/officeDocument/2006/relationships/image" Target="../media/image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6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6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6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6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6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6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6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6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6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6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6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6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"/>
          <p:cNvSpPr/>
          <p:nvPr/>
        </p:nvSpPr>
        <p:spPr>
          <a:xfrm>
            <a:off x="-25879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" name="Google Shape;52;p1"/>
          <p:cNvSpPr txBox="1"/>
          <p:nvPr/>
        </p:nvSpPr>
        <p:spPr>
          <a:xfrm>
            <a:off x="4479788" y="439816"/>
            <a:ext cx="3963900" cy="2308496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КОМПЛЕТ АЛАТКИ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3" name="Google Shape;5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"/>
          <p:cNvSpPr txBox="1"/>
          <p:nvPr/>
        </p:nvSpPr>
        <p:spPr>
          <a:xfrm>
            <a:off x="2020410" y="70939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ru-RU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" name="Google Shape;55;p1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" name="Google Shape;56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"/>
          <p:cNvSpPr txBox="1"/>
          <p:nvPr/>
        </p:nvSpPr>
        <p:spPr>
          <a:xfrm>
            <a:off x="1237300" y="3042900"/>
            <a:ext cx="6988500" cy="10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Користите наше шаблоне у циљу заговарања отвореног образовања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"/>
          <p:cNvSpPr txBox="1"/>
          <p:nvPr/>
        </p:nvSpPr>
        <p:spPr>
          <a:xfrm>
            <a:off x="2608250" y="246850"/>
            <a:ext cx="62001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треба да буду: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9" name="Google Shape;149;p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9"/>
          <p:cNvSpPr txBox="1"/>
          <p:nvPr/>
        </p:nvSpPr>
        <p:spPr>
          <a:xfrm>
            <a:off x="2608241" y="1975450"/>
            <a:ext cx="55278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„доступни свакоме било када и било гдје, укључујући појединце са инвалидитетом и појединце који долазе из маргинализованих или угрожених група.“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" name="Google Shape;15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2" name="Google Shape;152;p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3" name="Google Shape;15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9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Google Shape;155;p9"/>
          <p:cNvSpPr txBox="1"/>
          <p:nvPr/>
        </p:nvSpPr>
        <p:spPr>
          <a:xfrm>
            <a:off x="2493325" y="3948000"/>
            <a:ext cx="6584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</a:t>
            </a:r>
            <a:r>
              <a:rPr b="1" lang="ru-RU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ни</a:t>
            </a: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ru-RU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</a:t>
            </a: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3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ru-RU" sz="1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"/>
          <p:cNvSpPr txBox="1"/>
          <p:nvPr/>
        </p:nvSpPr>
        <p:spPr>
          <a:xfrm>
            <a:off x="2507700" y="272413"/>
            <a:ext cx="49470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p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0"/>
          <p:cNvSpPr txBox="1"/>
          <p:nvPr/>
        </p:nvSpPr>
        <p:spPr>
          <a:xfrm>
            <a:off x="2507700" y="2088525"/>
            <a:ext cx="4797300" cy="16004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„изаћи у сусрет потребама појединачних ученика и ефикасно промовисати родну равноправност и подстицати иновативне педагошке, дидактичке и методолошке приступе.“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4" name="Google Shape;164;p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5" name="Google Shape;165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0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Google Shape;167;p10"/>
          <p:cNvSpPr txBox="1"/>
          <p:nvPr/>
        </p:nvSpPr>
        <p:spPr>
          <a:xfrm>
            <a:off x="2493325" y="3948000"/>
            <a:ext cx="6584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</a:t>
            </a:r>
            <a:r>
              <a:rPr b="1" lang="ru-RU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ни</a:t>
            </a: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ru-RU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</a:t>
            </a: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3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ru-RU" sz="1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"/>
          <p:cNvSpPr txBox="1"/>
          <p:nvPr/>
        </p:nvSpPr>
        <p:spPr>
          <a:xfrm>
            <a:off x="2519000" y="35470"/>
            <a:ext cx="5968800" cy="16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 образовање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одговарајући педагошки приступ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добро осмишљени циљеви учења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 + 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разноврсност активности учења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24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p1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1"/>
          <p:cNvSpPr txBox="1"/>
          <p:nvPr/>
        </p:nvSpPr>
        <p:spPr>
          <a:xfrm>
            <a:off x="2510373" y="1940935"/>
            <a:ext cx="5308500" cy="19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„шири опсег иновативних педагошких </a:t>
            </a:r>
            <a:r>
              <a:rPr lang="ru-RU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рј</a:t>
            </a:r>
            <a:r>
              <a:rPr b="0" i="0" lang="ru-RU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ешења за ангажовање и прос</a:t>
            </a:r>
            <a:r>
              <a:rPr lang="ru-RU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вј</a:t>
            </a:r>
            <a:r>
              <a:rPr b="0" i="0" lang="ru-RU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етних радника и ученика како би активније учествовали у образовним процесима и осмишљавању садржаја као чланови разноликих и инклузивних друштава знања.“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5" name="Google Shape;17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6" name="Google Shape;176;p1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7" name="Google Shape;17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1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Google Shape;179;p11"/>
          <p:cNvSpPr txBox="1"/>
          <p:nvPr/>
        </p:nvSpPr>
        <p:spPr>
          <a:xfrm>
            <a:off x="2493325" y="3948000"/>
            <a:ext cx="6584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</a:t>
            </a:r>
            <a:r>
              <a:rPr b="1" lang="ru-RU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ни</a:t>
            </a: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ru-RU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</a:t>
            </a: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3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ru-RU" sz="1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2"/>
          <p:cNvSpPr txBox="1"/>
          <p:nvPr/>
        </p:nvSpPr>
        <p:spPr>
          <a:xfrm>
            <a:off x="3191325" y="64625"/>
            <a:ext cx="59526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трајни приступ: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ће моћи да приступе изворима чак и након што заврше курс.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инклузију: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 се прилагодити тако да одражавају профиле студената и њихове будуће потребе, одговарајући на различите нивое инклузије.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учења: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са сваког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мј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еста, било када, у више наврата (немојте пот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цј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ењивати в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риј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едност понављања!) са разних уређаја и у разним форматима. OER подржава подешавања и за неформално и за мање формално учење.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</a:t>
            </a: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риј</a:t>
            </a: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едите </a:t>
            </a: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цј</a:t>
            </a: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еложивотно учење: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свима, свих узраста, кад год неко пожели да нешто научи или да се нечега под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сј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ети.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Уштедите трошкове: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високе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циј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ене могу навести студенте да користе старије верзије одређених публикација; са отвореним образовним изворима (OER) ово не представља проблем.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p12"/>
          <p:cNvCxnSpPr/>
          <p:nvPr/>
        </p:nvCxnSpPr>
        <p:spPr>
          <a:xfrm>
            <a:off x="-3330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7" name="Google Shape;18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12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2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13"/>
          <p:cNvSpPr txBox="1"/>
          <p:nvPr/>
        </p:nvSpPr>
        <p:spPr>
          <a:xfrm>
            <a:off x="3179150" y="1257050"/>
            <a:ext cx="5439300" cy="21544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трајни приступ: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ће моћи да приступе изворима чак и након што заврше курс.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7" name="Google Shape;197;p1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8" name="Google Shape;19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3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3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4"/>
          <p:cNvSpPr txBox="1"/>
          <p:nvPr/>
        </p:nvSpPr>
        <p:spPr>
          <a:xfrm>
            <a:off x="3202900" y="631050"/>
            <a:ext cx="5450700" cy="32008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инклузију: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 се прилагодити тако да одражавају профиле студената и њихове будуће потребе, одговарајући на различите нивое инклузије.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8" name="Google Shape;208;p1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9" name="Google Shape;20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4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4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5"/>
          <p:cNvSpPr txBox="1"/>
          <p:nvPr/>
        </p:nvSpPr>
        <p:spPr>
          <a:xfrm>
            <a:off x="3159600" y="0"/>
            <a:ext cx="59844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учења: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са сваког 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мј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еста, било када, у више наврата (немојте пот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цј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ењивати в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риј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едност понављања!) са разних уређаја и у разним форматима. OER подржава подешавања и за неформално и за мање формално учење.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9" name="Google Shape;219;p1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0" name="Google Shape;22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5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5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6"/>
          <p:cNvSpPr txBox="1"/>
          <p:nvPr/>
        </p:nvSpPr>
        <p:spPr>
          <a:xfrm>
            <a:off x="3222600" y="636750"/>
            <a:ext cx="54450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</a:t>
            </a: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риј</a:t>
            </a: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едите </a:t>
            </a: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цј</a:t>
            </a: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еложивотно учење: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свима, свих узраста, кад год неко пожели да нешто научи или да се нечега под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сј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ети.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0" name="Google Shape;230;p1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1" name="Google Shape;23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6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6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1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6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17"/>
          <p:cNvSpPr txBox="1"/>
          <p:nvPr/>
        </p:nvSpPr>
        <p:spPr>
          <a:xfrm>
            <a:off x="3136443" y="617099"/>
            <a:ext cx="5405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Уштедите трошкове: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високе 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циј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ене могу навести студенте да користе старије верзије одређених публикација; са отвореним образовним изворима (OER) ово не представља проблем.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3" name="Google Shape;243;p1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4" name="Google Shape;24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7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7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7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8"/>
          <p:cNvSpPr txBox="1"/>
          <p:nvPr/>
        </p:nvSpPr>
        <p:spPr>
          <a:xfrm>
            <a:off x="3199950" y="84225"/>
            <a:ext cx="5743200" cy="41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прилике за учење: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који користе отворене образовне изворе (OER) пролазе исто или боље од оних који користе традиционалне материјале за учење.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Будите спремни: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доступни су од самог почетка курсева, што значи да студенти могу одмах да их користе.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квалитет: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побољшање квалитета и стална ажурирања, заједно са брзом дисеминацијом, што осигурава да су информације у њима актуелне.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Наградите отворене праксе: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се могу сматрати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диј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елом уредничког тима и бити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циј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ењени захваљујући своме раду и 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вј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ештинама.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6" name="Google Shape;256;p1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7" name="Google Shape;25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8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8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8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"/>
          <p:cNvSpPr txBox="1"/>
          <p:nvPr/>
        </p:nvSpPr>
        <p:spPr>
          <a:xfrm>
            <a:off x="113475" y="0"/>
            <a:ext cx="8976600" cy="51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Представљамо вам комплет алатки за приказивање предности отвореног образовања!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То је скуп алатки (слајдова, летака и картица) које је </a:t>
            </a:r>
            <a:r>
              <a:rPr b="0" i="0" lang="ru-RU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припремила Европска мрежа библиотекара отвореног образовања (European Network of Open Education Librarians – ENOEL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 Комплет алатки има циљ да поспијеши подизање св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иј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ести о важности отвореног образовања и да укаже на погодности које пружа студентима, професорима, институцијама, друштву и библиотекарима.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Овај комплет садржи </a:t>
            </a: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шаблоне слајдова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Можете користити шаблоне онакве какви јесу или их прилагодити како вам одговара.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Када користите шаблон,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преузмите ц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ијели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комплет или појединачни слајд који желите да користите и одштампајте.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Ако желите да прилагодите шаблон морате да: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преузмете алат који желите да користите;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прилагодите га (додајте лого своје организације, или унесите било коју другу промену коју сматрате неопходном);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прилагођена верзија треба да има б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иљ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ешку на којој пише: „Ово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дј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ело је дериват [назив датотеке (на примјер,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Montenegrin Cyrillic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_1. OE Benefits – ENOEL slides)] [линк до оригиналног извора:</a:t>
            </a:r>
            <a:r>
              <a:rPr b="0" i="0" lang="ru-RU" sz="1000" u="none" cap="none" strike="noStrike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од</a:t>
            </a:r>
            <a:r>
              <a:rPr b="0" i="0" lang="ru-RU" sz="10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ru-RU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.“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наставку ћете наћи кратак опис о томе како је комплет организован и 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приј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едлоге за коришћење одређених слајдова.</a:t>
            </a:r>
            <a:b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Ово су само п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риј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едлози који ће вас ус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мј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ерити да изаберете алате и прилагодите их својим потребама.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 3 –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Даје при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мј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ер како се шаблон може прилагодити, укључујући постављање лога ваше организације и изјаве о ауторству.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Слајдови 4–12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– Сматрајте их „тизерима“; постављају основна питања и излажу основе отворених образовних извора (OER). Можете их користити као увод за презентацију како бисте побудили заинтересованост.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Слајдови 13–51 –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Приказују предности отвореног образовања (Open Education – OE) за пет различитих заинтересованих страна: студенте (жута позадина), професоре (наранџаста позадина), институције (тиркизна позадина), за све (</a:t>
            </a:r>
            <a:r>
              <a:rPr lang="ru-RU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биј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ела позадина) и за библиотекаре (плава позадина). Можете их користити за обраћање овим специфичним заинтересованим странама.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Почетни слајдови за сваку групу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(слајдови 13, 21, 29, 36, 44) приказују шта Европска мрежа библиотекара отвореног образовања (ENOEL) сматра најважнијом предношћу за сваку групу, затим су приказане засебне предности на појединачним слајдовима. </a:t>
            </a: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Завршни слајдови у свакој групи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наводе преостале предности (слајдови 19–20 су за студенте, 27–28 за професоре, 35 за институције, 43 за све, а 50–51 за библиотекаре).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9"/>
          <p:cNvSpPr txBox="1"/>
          <p:nvPr/>
        </p:nvSpPr>
        <p:spPr>
          <a:xfrm>
            <a:off x="3173400" y="50322"/>
            <a:ext cx="5970600" cy="4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Омогућава бесплатан приступ, и више од тога: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бесплатни приступ + права коришћења.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боље образовање: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осигурајте бољу будућност (</a:t>
            </a:r>
            <a:r>
              <a:rPr b="0" i="0" lang="ru-RU" sz="16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SDG 4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„Обез</a:t>
            </a: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едите инклузивно и равноправно квалитетно образовање и унап</a:t>
            </a: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риј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едите могућности ц</a:t>
            </a:r>
            <a:r>
              <a:rPr b="0" i="0" lang="ru-RU" sz="1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ј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еложивотног учења за свакога.“)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</a:t>
            </a:r>
            <a:r>
              <a:rPr b="1"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риј</a:t>
            </a: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едите разумијевање: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студенти могу да преиспитају концепте / идеје користећи различите изворе (тј. да понове исти концепт користећи другачије објашњење).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Стварајте заједно: 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омогућава студентима да наступе као партнери у заједничком стварању, од чега ће и сами имати корист.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9" name="Google Shape;269;p1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0" name="Google Shape;270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9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9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0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20"/>
          <p:cNvSpPr txBox="1"/>
          <p:nvPr/>
        </p:nvSpPr>
        <p:spPr>
          <a:xfrm>
            <a:off x="3159768" y="0"/>
            <a:ext cx="5561700" cy="51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Дозволите прилагођавање: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(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дј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елимично или потпуно) да прилагоде отворене образовне изворе (OER)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тако што за сваки образовни процес бирају адекватне материјале и тако доприносе његовом квалитету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</a:t>
            </a: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биј</a:t>
            </a: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едите отворену наставу: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коришћењем отворених образовних извора (OER), студенти активно учествују у образовном процесу и стварању материјала за учење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који, уз подршку професора, суштински постаје њихов.</a:t>
            </a:r>
            <a:endParaRPr b="0" i="0" sz="1400" u="none" cap="none" strike="noStrike">
              <a:solidFill>
                <a:srgbClr val="000000"/>
              </a:solidFill>
              <a:highlight>
                <a:srgbClr val="00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углед: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квалитетни отворени образовни извори (OER) доприносе угледу професора на локалном и глобалном нивоу,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 чему пружају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нове могућности за сарадњу са колегама широм с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виј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ета.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Смањите оптерећење: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не морају сваки пут да измишљају топлу воду, већ могу поново да користе постојеће материјале.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Инспиришите: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рађање нових идеја.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1" name="Google Shape;281;p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2" name="Google Shape;28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0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21"/>
          <p:cNvSpPr txBox="1"/>
          <p:nvPr/>
        </p:nvSpPr>
        <p:spPr>
          <a:xfrm>
            <a:off x="3088125" y="466638"/>
            <a:ext cx="59787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Дозволите прилагођавање: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(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дј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елимично или потпуно) да прилагоде отворене образовне изворе (OER) тако што за сваки образовни процес бирају адекватне материјале и тако доприносе његовом квалитету.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1" name="Google Shape;291;p2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2" name="Google Shape;29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21"/>
          <p:cNvSpPr/>
          <p:nvPr/>
        </p:nvSpPr>
        <p:spPr>
          <a:xfrm>
            <a:off x="1327462" y="1438062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21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21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22"/>
          <p:cNvSpPr txBox="1"/>
          <p:nvPr/>
        </p:nvSpPr>
        <p:spPr>
          <a:xfrm>
            <a:off x="3116950" y="441400"/>
            <a:ext cx="57948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</a:t>
            </a: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биј</a:t>
            </a: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едите отворену наставу: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коришћењем отворених образовних извора (OER), студенти активно учествују у образовном процесу и прављењу материјала за учење који, уз подршку професора, суштински постаје њихов.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2" name="Google Shape;302;p2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3" name="Google Shape;30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2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22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22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23"/>
          <p:cNvSpPr txBox="1"/>
          <p:nvPr/>
        </p:nvSpPr>
        <p:spPr>
          <a:xfrm>
            <a:off x="3109950" y="441400"/>
            <a:ext cx="54600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углед: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квалитетни отворени образовни извори (OER) доприносе угледу професора на локалном и глобалном нивоу, при чему пружају нове могућности за сарадњу са колегама широм с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виј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ета.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3" name="Google Shape;313;p2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4" name="Google Shape;31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23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23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24"/>
          <p:cNvSpPr txBox="1"/>
          <p:nvPr/>
        </p:nvSpPr>
        <p:spPr>
          <a:xfrm>
            <a:off x="3192738" y="471037"/>
            <a:ext cx="5036862" cy="31392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Смањите оптерећење: </a:t>
            </a: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не морају сваки пут да измишљају топлу воду, већ могу поново да користе постојеће материјале.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4" name="Google Shape;324;p2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5" name="Google Shape;32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2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24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24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25"/>
          <p:cNvSpPr txBox="1"/>
          <p:nvPr/>
        </p:nvSpPr>
        <p:spPr>
          <a:xfrm>
            <a:off x="3245375" y="1160100"/>
            <a:ext cx="5460000" cy="21544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Инспиришите: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рађање нових идеја.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5" name="Google Shape;335;p2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6" name="Google Shape;33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2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25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25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26"/>
          <p:cNvSpPr txBox="1"/>
          <p:nvPr/>
        </p:nvSpPr>
        <p:spPr>
          <a:xfrm>
            <a:off x="3037699" y="0"/>
            <a:ext cx="5930100" cy="461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Подстичите активни приступ: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да осмисле различите стратегије како би подржали практично учење кроз рад заснован на прерађивању/прилагођавању отворених образовних извора (OER).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Подстичите сарадњу: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повратне информације међу колегама, сарадња између студената и укључивање стручњака су увишестручени, што доприноси усавршавању професора, захваљујући процесу који се спроводи кроз отворене лиценце.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иновацију: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нуде могућност за побољшање квалитета наставног материјала, омогућавајући другима да их унапређују и пружају конструктивне повратне информације.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</a:t>
            </a: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биј</a:t>
            </a: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едите на</a:t>
            </a:r>
            <a:r>
              <a:rPr b="1"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сљ</a:t>
            </a: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еђе: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процес поновне употребе, започет отвореним образовним изворима (OER), наставља се и након пензионисања.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6" name="Google Shape;346;p2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7" name="Google Shape;34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26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26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27"/>
          <p:cNvSpPr txBox="1"/>
          <p:nvPr/>
        </p:nvSpPr>
        <p:spPr>
          <a:xfrm>
            <a:off x="3140925" y="214450"/>
            <a:ext cx="5460000" cy="41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избор: 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уџбеници проширују наставне материјале и гарантују исти ниво квалитета као и традиционални уџбеници.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академску слободу: 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отворене лиценце за отворене образовне изворе (OER) омогућавају факултетима да редовно прилагођавају и ажурирају материјале за учење на курсевима.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Представите иновативност и креативност: 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креативност коју факулте</a:t>
            </a: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 њ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егује привући ће потенцијалне студенте и покровитеље. То ће допри</a:t>
            </a:r>
            <a:r>
              <a:rPr lang="ru-RU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ниј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ети упису студената на одређене курсеве и повећати значај појединих професора.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7" name="Google Shape;357;p2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8" name="Google Shape;358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2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27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27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8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2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28"/>
          <p:cNvSpPr txBox="1"/>
          <p:nvPr/>
        </p:nvSpPr>
        <p:spPr>
          <a:xfrm>
            <a:off x="3025400" y="22600"/>
            <a:ext cx="6042300" cy="44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економски аспект: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су бесплатни, могу се одштампати, трајно похранити и лако ажурирати. Средства која би се иначе користила за куповину уџбеника могу се преус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мј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ерити на технологију, унапређивање наставе или смањење дуга.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развој факултета: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олакшан приступ отвореним образовним изворима (OER) и њихова употреба, као и сарадња међуинституционалних чланова факултета, доприносе квалитету образовних материјала.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Искористите јавне инвестиције на најбољи начин: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помоћу</a:t>
            </a: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средства која долазе из јавног финансирања производе се јавна знања и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диј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еле између више институција, при чему се смањују додатни трошкови.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самопромовисање: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слика о институцији може се умногоме поправити захваљујући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диј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ељењу и поновној употреби квалитетних OER материјала.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међународну сарадњу: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рад са отвореним образовним изворима (OER) повећава видљивост институције и путем активне сарадње са другим институцијама широм с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виј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ета подиже јој углед на међународном нивоу.</a:t>
            </a:r>
            <a:endParaRPr b="0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9" name="Google Shape;369;p2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0" name="Google Shape;37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28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3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2" name="Google Shape;7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3"/>
          <p:cNvSpPr txBox="1"/>
          <p:nvPr/>
        </p:nvSpPr>
        <p:spPr>
          <a:xfrm>
            <a:off x="1316025" y="4698300"/>
            <a:ext cx="48870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ru-RU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Montenegrin Cyrillic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_1. OE Benefits – ENOEL slides“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ru-RU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by </a:t>
            </a:r>
            <a:r>
              <a:rPr b="0" i="0" lang="ru-RU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ru-RU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Google Shape;74;p3"/>
          <p:cNvSpPr txBox="1"/>
          <p:nvPr/>
        </p:nvSpPr>
        <p:spPr>
          <a:xfrm>
            <a:off x="7522677" y="4695575"/>
            <a:ext cx="1282500" cy="258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ru-RU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r>
              <a:rPr b="0" i="0" lang="ru-RU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5" name="Google Shape;75;p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6" name="Google Shape;76;p3"/>
          <p:cNvSpPr txBox="1"/>
          <p:nvPr/>
        </p:nvSpPr>
        <p:spPr>
          <a:xfrm>
            <a:off x="6236975" y="484425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ПРИМЈЕР ПРИЛАГОЂАВАЊА ВАШИМ ПОТРЕБАМА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3"/>
          <p:cNvSpPr txBox="1"/>
          <p:nvPr/>
        </p:nvSpPr>
        <p:spPr>
          <a:xfrm>
            <a:off x="6431550" y="4015350"/>
            <a:ext cx="2675700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лого ваше институције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3"/>
          <p:cNvSpPr txBox="1"/>
          <p:nvPr/>
        </p:nvSpPr>
        <p:spPr>
          <a:xfrm>
            <a:off x="2248100" y="4015350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изјаву о ауторству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"/>
          <p:cNvSpPr/>
          <p:nvPr/>
        </p:nvSpPr>
        <p:spPr>
          <a:xfrm>
            <a:off x="198502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"/>
          <p:cNvSpPr/>
          <p:nvPr/>
        </p:nvSpPr>
        <p:spPr>
          <a:xfrm>
            <a:off x="623697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 txBox="1"/>
          <p:nvPr/>
        </p:nvSpPr>
        <p:spPr>
          <a:xfrm>
            <a:off x="3983780" y="1265825"/>
            <a:ext cx="3264900" cy="21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ru-RU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отворени образовни извори (Open Educational Resources – OER)?</a:t>
            </a:r>
            <a:endParaRPr b="1" i="0" sz="2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29"/>
          <p:cNvSpPr txBox="1"/>
          <p:nvPr/>
        </p:nvSpPr>
        <p:spPr>
          <a:xfrm>
            <a:off x="3339638" y="508886"/>
            <a:ext cx="52923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економски аспект: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су бесплатни, могу се одштампати, трајно похранити и лако ажурирати. Средства која би се иначе користила за куповину уџбеника могу се преус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мј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ерити на технологију, унапређивање наставе или смањење дуга.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9" name="Google Shape;379;p2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0" name="Google Shape;380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2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29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29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30"/>
          <p:cNvSpPr txBox="1"/>
          <p:nvPr/>
        </p:nvSpPr>
        <p:spPr>
          <a:xfrm>
            <a:off x="3214225" y="883625"/>
            <a:ext cx="5742600" cy="27699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развој факултета: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олакшан приступ отвореним образовним изворима (OER) и њихова употреба, као и сарадња међуинституционалних чланова факултета доприносе квалитету образовних материјала.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0" name="Google Shape;390;p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1" name="Google Shape;39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30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30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31"/>
          <p:cNvSpPr txBox="1"/>
          <p:nvPr/>
        </p:nvSpPr>
        <p:spPr>
          <a:xfrm>
            <a:off x="3201575" y="872775"/>
            <a:ext cx="53808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Искористите јавне инвестиције на најбољи могући начин: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помоћу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средстава која долазе из јавног финансирања производе се јавна знања и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диј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еле између више институција, при чему се смањују додатни трошкови.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1" name="Google Shape;401;p3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2" name="Google Shape;402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3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31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31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32"/>
          <p:cNvSpPr txBox="1"/>
          <p:nvPr/>
        </p:nvSpPr>
        <p:spPr>
          <a:xfrm>
            <a:off x="3236200" y="1242100"/>
            <a:ext cx="52923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самопромовисање: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слика о институцији може се умногоме поправити захваљујући 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диј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ељењу и поновној употреби квалитетних OER материјала.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2" name="Google Shape;412;p3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3" name="Google Shape;413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3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32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32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33"/>
          <p:cNvSpPr txBox="1"/>
          <p:nvPr/>
        </p:nvSpPr>
        <p:spPr>
          <a:xfrm>
            <a:off x="3196325" y="503438"/>
            <a:ext cx="52866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међународну сарадњу: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рад са отвореним образовним изворима (OER) повећава видљивост институције и путем активне сарадње са другим институцијама широм с</a:t>
            </a:r>
            <a:r>
              <a:rPr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виј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ета подиже јој углед на међународном нивоу.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3" name="Google Shape;423;p3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4" name="Google Shape;424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3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33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33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3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34"/>
          <p:cNvSpPr txBox="1"/>
          <p:nvPr/>
        </p:nvSpPr>
        <p:spPr>
          <a:xfrm>
            <a:off x="3142515" y="330627"/>
            <a:ext cx="5477100" cy="36886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Олакшајте регрутовање: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употреба отворених образовних извора (OER) повећава учешће у високом образовању тако што досеже до ванредних студената који доносе одлуке на основу квалитета понуђених образовних материјала.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Задржите дипломце: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пружање квалитетних отворених образовних извора (OER) дипломцима помаже институцији да одржи активну везу са њима.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4" name="Google Shape;434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3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34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34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35"/>
          <p:cNvSpPr txBox="1"/>
          <p:nvPr/>
        </p:nvSpPr>
        <p:spPr>
          <a:xfrm>
            <a:off x="3143650" y="21300"/>
            <a:ext cx="6000300" cy="44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Откључајте информације: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се може дисеминирати нашироко тако што су отворени образовни извори преко лиценци доступни свакоме ко је заинтересован.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Пренесите знање: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образовни извори који су финансирани јавним средствима доступни су јавности за поновну употребу и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диј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ељење.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Нека учење буде </a:t>
            </a:r>
            <a:r>
              <a:rPr b="1"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цј</a:t>
            </a: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еложивотно: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бити у току и обез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биј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едити континуирано учење постало је приступачно свима, чиме је премошћен јаз између формалних и неформалних отворених могућности.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једнакост: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бесплатни интернет извори олакшавају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приступ знању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истог квалитета свима, без обзира на друштвени и материјални статус.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и инклузивност: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материјали, који се лако </a:t>
            </a:r>
            <a:r>
              <a:rPr lang="ru-RU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диј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еле и којима се приступа преко интернета, одличан су алат да се открију и упознају различита гледишта.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lang="ru-RU" sz="130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Ње</a:t>
            </a: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гујте грађанску науку: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може свако да створи, а доступност материјала олакшава људима да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континуирано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стичу знања.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44" name="Google Shape;444;p3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5" name="Google Shape;445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35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3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35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за 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6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3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36"/>
          <p:cNvSpPr txBox="1"/>
          <p:nvPr/>
        </p:nvSpPr>
        <p:spPr>
          <a:xfrm>
            <a:off x="3179775" y="195663"/>
            <a:ext cx="5424600" cy="4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Откључајте информације: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се може дисеминирати нашироко тако што су образовни извори преко лиценци доступни свакоме ко је заинтересован. 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6" name="Google Shape;456;p3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7" name="Google Shape;457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3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36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за 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37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3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7"/>
          <p:cNvSpPr txBox="1"/>
          <p:nvPr/>
        </p:nvSpPr>
        <p:spPr>
          <a:xfrm>
            <a:off x="3098500" y="667500"/>
            <a:ext cx="55518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Пренесите знање: </a:t>
            </a: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образовни извори који су финансирани јавним средствима доступни су јавности за поновну употребу и </a:t>
            </a:r>
            <a:r>
              <a:rPr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диј</a:t>
            </a: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ељење.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7" name="Google Shape;467;p3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8" name="Google Shape;468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3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37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за 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38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3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38"/>
          <p:cNvSpPr txBox="1"/>
          <p:nvPr/>
        </p:nvSpPr>
        <p:spPr>
          <a:xfrm>
            <a:off x="3163565" y="484209"/>
            <a:ext cx="55494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Учините учење </a:t>
            </a:r>
            <a:r>
              <a:rPr b="1"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цј</a:t>
            </a: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еложивотним: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бити у току и обез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биј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едити континуирано учење постало је приступачно свима, чиме је премошћен јаз између формалних и неформалних отворених могућности.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8" name="Google Shape;478;p3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9" name="Google Shape;479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3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38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за 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0e3134fc9b_1_0"/>
          <p:cNvSpPr txBox="1"/>
          <p:nvPr/>
        </p:nvSpPr>
        <p:spPr>
          <a:xfrm>
            <a:off x="3983780" y="1265825"/>
            <a:ext cx="3264900" cy="21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ru-RU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отворени образовни извори (Open Educational Resources – OER)?</a:t>
            </a:r>
            <a:endParaRPr b="1" i="0" sz="2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g10e3134fc9b_1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g10e3134fc9b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e3134fc9b_1_0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0" name="Google Shape;90;g10e3134fc9b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" name="Google Shape;91;g10e3134fc9b_1_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39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3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39"/>
          <p:cNvSpPr txBox="1"/>
          <p:nvPr/>
        </p:nvSpPr>
        <p:spPr>
          <a:xfrm>
            <a:off x="3234425" y="878225"/>
            <a:ext cx="55494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једнакост: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бесплатни интернет извори олакшавају приступ знању истог квалитета свима, без обзира на друштвени и материјални статус.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9" name="Google Shape;489;p3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0" name="Google Shape;490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3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39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за 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0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p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40"/>
          <p:cNvSpPr txBox="1"/>
          <p:nvPr/>
        </p:nvSpPr>
        <p:spPr>
          <a:xfrm>
            <a:off x="3036498" y="0"/>
            <a:ext cx="6036600" cy="4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и инклузивност: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материјали, који се лако </a:t>
            </a:r>
            <a:r>
              <a:rPr lang="ru-RU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диј</a:t>
            </a: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еле и којима се приступа преко интернета, одличан су алат да се открију и упознају различита гледишта.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0" name="Google Shape;500;p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1" name="Google Shape;501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40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за 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41"/>
          <p:cNvSpPr/>
          <p:nvPr/>
        </p:nvSpPr>
        <p:spPr>
          <a:xfrm>
            <a:off x="0" y="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41"/>
          <p:cNvSpPr txBox="1"/>
          <p:nvPr/>
        </p:nvSpPr>
        <p:spPr>
          <a:xfrm>
            <a:off x="3188875" y="529050"/>
            <a:ext cx="54066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ru-RU" sz="320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Њ</a:t>
            </a: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егујте грађанску науку: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може свако да створи, а доступност материјала олакшава људима да континуирано стичу знања.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1" name="Google Shape;511;p4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2" name="Google Shape;512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4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41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за 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42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4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42"/>
          <p:cNvSpPr txBox="1"/>
          <p:nvPr/>
        </p:nvSpPr>
        <p:spPr>
          <a:xfrm>
            <a:off x="3221250" y="94863"/>
            <a:ext cx="5395200" cy="42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</a:t>
            </a:r>
            <a:r>
              <a:rPr b="1"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риј</a:t>
            </a:r>
            <a:r>
              <a:rPr b="1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едите квалитет: </a:t>
            </a: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свако може да допринесе унапређењу квалитета отворених образовних извора (OER) тако што ће поставити питање о ономе што му је нејасно; немати приступ значи немати питање, ако нема питања значи нема ни недоумица, а ако нема недоумица, значи да нема побољшања.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границе: </a:t>
            </a: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изузетан су начин да се раз</a:t>
            </a:r>
            <a:r>
              <a:rPr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миј</a:t>
            </a: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ене знања изван граница јер се оно што заиста функционише на локалном нивоу може прилагодити.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22" name="Google Shape;522;p4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3" name="Google Shape;523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4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42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за 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2fea1ba1bf7_0_0"/>
          <p:cNvSpPr txBox="1"/>
          <p:nvPr/>
        </p:nvSpPr>
        <p:spPr>
          <a:xfrm>
            <a:off x="2970650" y="-25250"/>
            <a:ext cx="6173400" cy="462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Подржите професионални развој: </a:t>
            </a:r>
            <a:r>
              <a:rPr b="0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укључивање у отворене образовне изворе и отворено образовање на библиотечком, институционалном, националном или међународном нивоу може бити прилика за професионални развој.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Уважени партнери: </a:t>
            </a:r>
            <a:r>
              <a:rPr b="0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захваљујући стручности у отвореној настави и отвореним лиценцама, едукатори и истраживачи препознају библиотекаре као поуздане партнере.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Развијајте синергију са отвореном науком: </a:t>
            </a:r>
            <a:r>
              <a:rPr b="0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отворена наука и отворено образовање често су раздвојени, а знање је у рукама различитих стручњака. Библиотекари их могу повезати.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сарадњу и раз</a:t>
            </a:r>
            <a:r>
              <a:rPr b="1" lang="ru-RU" sz="15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мј</a:t>
            </a:r>
            <a:r>
              <a:rPr b="1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ену знања: </a:t>
            </a:r>
            <a:r>
              <a:rPr b="0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су основна потпора сарадње, чиме истовремено проширују своје стручне мреже.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Смањите трошкове: </a:t>
            </a:r>
            <a:r>
              <a:rPr b="0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штедите буџет библиотеке на куповини скупих и рестриктивних лиценци за комерцијалне публикације, као и упућивањем професора и студената на отворене образовне изворе.</a:t>
            </a:r>
            <a:endParaRPr b="0" i="0" sz="15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g2fea1ba1bf7_0_0"/>
          <p:cNvSpPr/>
          <p:nvPr/>
        </p:nvSpPr>
        <p:spPr>
          <a:xfrm>
            <a:off x="0" y="0"/>
            <a:ext cx="2104800" cy="46542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g2fea1ba1bf7_0_0"/>
          <p:cNvSpPr/>
          <p:nvPr/>
        </p:nvSpPr>
        <p:spPr>
          <a:xfrm>
            <a:off x="0" y="4621286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g2fea1ba1bf7_0_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4" name="Google Shape;534;g2fea1ba1bf7_0_0"/>
          <p:cNvCxnSpPr/>
          <p:nvPr/>
        </p:nvCxnSpPr>
        <p:spPr>
          <a:xfrm>
            <a:off x="-33300" y="4604037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5" name="Google Shape;535;g2fea1ba1bf7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g2fea1ba1bf7_0_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g2fea1ba1bf7_0_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g2fea1ba1bf7_0_10"/>
          <p:cNvSpPr txBox="1"/>
          <p:nvPr/>
        </p:nvSpPr>
        <p:spPr>
          <a:xfrm>
            <a:off x="3071009" y="210313"/>
            <a:ext cx="60729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Подржите професионални развој: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укључивање у отворене образовне изворе и отворено образовање на библиотечком, институционалном, националном или међународном нивоу може бити прилика за професионални развој, и развојна путања изван традиционалних или утврђених стручних области (формирање збирки, метаподаци и слично).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3" name="Google Shape;543;g2fea1ba1bf7_0_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4" name="Google Shape;544;g2fea1ba1bf7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g2fea1ba1bf7_0_1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g2fea1ba1bf7_0_1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g2fea1ba1bf7_0_1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2fea1ba1bf7_0_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g2fea1ba1bf7_0_20"/>
          <p:cNvSpPr txBox="1"/>
          <p:nvPr/>
        </p:nvSpPr>
        <p:spPr>
          <a:xfrm>
            <a:off x="3144975" y="579638"/>
            <a:ext cx="55743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Уважени партнери: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захваљујући стручности у отвореној настави и отвореним лиценцама, едукатори и истраживачи препознају библиотекаре као драго</a:t>
            </a:r>
            <a:r>
              <a:rPr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цј</a:t>
            </a:r>
            <a:r>
              <a:rPr b="0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ене партнере у проналажењу, прилагођавању и успостављању поузданих образовних извора.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4" name="Google Shape;554;g2fea1ba1bf7_0_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5" name="Google Shape;555;g2fea1ba1bf7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g2fea1ba1bf7_0_2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g2fea1ba1bf7_0_2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g2fea1ba1bf7_0_2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2fea1ba1bf7_0_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g2fea1ba1bf7_0_30"/>
          <p:cNvSpPr txBox="1"/>
          <p:nvPr/>
        </p:nvSpPr>
        <p:spPr>
          <a:xfrm>
            <a:off x="3109473" y="337371"/>
            <a:ext cx="55743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Развијајте синергију са отвореном науком: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отворена наука и отворено образовање често су раздвојени, а знање је у рукама различитих стручњака. Библиотекари их могу повезати на свеобухватнији начин подстичући културу отворености унутар институције или академске заједнице.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5" name="Google Shape;565;g2fea1ba1bf7_0_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6" name="Google Shape;566;g2fea1ba1bf7_0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g2fea1ba1bf7_0_3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g2fea1ba1bf7_0_3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2fea1ba1bf7_0_3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2fea1ba1bf7_0_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g2fea1ba1bf7_0_40"/>
          <p:cNvSpPr txBox="1"/>
          <p:nvPr/>
        </p:nvSpPr>
        <p:spPr>
          <a:xfrm>
            <a:off x="3122850" y="139563"/>
            <a:ext cx="55743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сарадњу и раз</a:t>
            </a:r>
            <a:r>
              <a:rPr b="1"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мј</a:t>
            </a:r>
            <a:r>
              <a:rPr b="1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ену знања: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су основна потпора сарадње тако што се старају о отвореним изворима, организују обуке и радионице везане за отворено образовање </a:t>
            </a:r>
            <a:r>
              <a:rPr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и њ</a:t>
            </a:r>
            <a:r>
              <a:rPr b="0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егују заједнице окупљене око праксе отвореног образовања, чиме истовремено проширују своје стручне мреже.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6" name="Google Shape;576;g2fea1ba1bf7_0_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7" name="Google Shape;577;g2fea1ba1bf7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g2fea1ba1bf7_0_4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g2fea1ba1bf7_0_4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g2fea1ba1bf7_0_4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2fea1ba1bf7_0_5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g2fea1ba1bf7_0_50"/>
          <p:cNvSpPr txBox="1"/>
          <p:nvPr/>
        </p:nvSpPr>
        <p:spPr>
          <a:xfrm>
            <a:off x="3019250" y="152400"/>
            <a:ext cx="61248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Смањите трошкове: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штедите буџет библиотеке на куповини скупих и рестриктивних лиценци за комерцијалне публикације, као и упућивањем професора и студената на отворене образовне изворе. Ова погодност дугорочно доприноси смањењу трошкова у библиотекама и на универзитетима у контексту неопходног преласка на отворени приступ.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7" name="Google Shape;587;g2fea1ba1bf7_0_5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8" name="Google Shape;588;g2fea1ba1bf7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g2fea1ba1bf7_0_5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g2fea1ba1bf7_0_5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g2fea1ba1bf7_0_5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4"/>
          <p:cNvSpPr txBox="1"/>
          <p:nvPr/>
        </p:nvSpPr>
        <p:spPr>
          <a:xfrm>
            <a:off x="3897500" y="1214075"/>
            <a:ext cx="47988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ru-RU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отворене лиценце?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Google Shape;98;p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4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0" name="Google Shape;100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" name="Google Shape;101;p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2fea1ba1bf7_0_60"/>
          <p:cNvSpPr txBox="1"/>
          <p:nvPr/>
        </p:nvSpPr>
        <p:spPr>
          <a:xfrm>
            <a:off x="2970500" y="392000"/>
            <a:ext cx="6173400" cy="38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7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Привуците нова лица у библиотечку струку: </a:t>
            </a:r>
            <a:r>
              <a:rPr b="0" i="0" lang="ru-RU" sz="17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снажна веза између отвореног образовања и социјалне правде чини да библиотекарство буде привлачан позив за будуће стручњаке и нове нараштаје библиотекара.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7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Стекните признатост: </a:t>
            </a:r>
            <a:r>
              <a:rPr b="0" i="0" lang="ru-RU" sz="17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они који развијају отворене образовне изворе и омогућавају њихово коришћење завређују углед широм с</a:t>
            </a:r>
            <a:r>
              <a:rPr lang="ru-RU" sz="17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виј</a:t>
            </a:r>
            <a:r>
              <a:rPr b="0" i="0" lang="ru-RU" sz="17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ета јер заговарају отвореност и друге универзалне в</a:t>
            </a:r>
            <a:r>
              <a:rPr lang="ru-RU" sz="17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риј</a:t>
            </a:r>
            <a:r>
              <a:rPr b="0" i="0" lang="ru-RU" sz="17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едности. Улога библиотекара-информатичара као онога ко се стара о образовним материјалима постаје још значајнија са при</a:t>
            </a:r>
            <a:r>
              <a:rPr lang="ru-RU" sz="17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мј</a:t>
            </a:r>
            <a:r>
              <a:rPr b="0" i="0" lang="ru-RU" sz="17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еном отвореног образовања.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7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утицај и досег: </a:t>
            </a:r>
            <a:r>
              <a:rPr b="0" i="0" lang="ru-RU" sz="17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помозите да се повећа утицај библиотекара изван њихових институција.</a:t>
            </a:r>
            <a:endParaRPr b="0" i="0" sz="17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7" name="Google Shape;597;g2fea1ba1bf7_0_6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8" name="Google Shape;598;g2fea1ba1bf7_0_6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9" name="Google Shape;599;g2fea1ba1bf7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00" name="Google Shape;600;g2fea1ba1bf7_0_6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g2fea1ba1bf7_0_6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g2fea1ba1bf7_0_6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2fea1ba1bf7_0_7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8" name="Google Shape;608;g2fea1ba1bf7_0_7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9" name="Google Shape;609;g2fea1ba1bf7_0_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g2fea1ba1bf7_0_70"/>
          <p:cNvSpPr txBox="1"/>
          <p:nvPr/>
        </p:nvSpPr>
        <p:spPr>
          <a:xfrm>
            <a:off x="3079500" y="47225"/>
            <a:ext cx="6064500" cy="4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Допринесите постизању циљева одрживог развоја: </a:t>
            </a:r>
            <a:r>
              <a:rPr b="0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помозите стварање конкретнијег и </a:t>
            </a:r>
            <a:r>
              <a:rPr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мј</a:t>
            </a:r>
            <a:r>
              <a:rPr b="0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ерљивијег доприноса у постизању циљева одрживог развоја.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Ускладите активности са стратегијом равноправности, разноликости и инклузије: </a:t>
            </a:r>
            <a:r>
              <a:rPr b="0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користе отворено образовање као стратешко средство за унапређење циљева једнакости, разноликости и инклузије, осигуравајући да окружење за учење буде приступачно свима.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Подржите колеге и добијте њихову подршку: </a:t>
            </a:r>
            <a:r>
              <a:rPr b="0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</a:t>
            </a:r>
            <a:r>
              <a:rPr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и њ</a:t>
            </a:r>
            <a:r>
              <a:rPr b="0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егују концепт </a:t>
            </a:r>
            <a:r>
              <a:rPr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цј</a:t>
            </a:r>
            <a:r>
              <a:rPr b="0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еложивотног учења тако што пружају разноврсне образовне могућност</a:t>
            </a:r>
            <a:r>
              <a:rPr lang="ru-RU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и њ</a:t>
            </a:r>
            <a:r>
              <a:rPr b="0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егују међусобну подршку унутар својих заједница.</a:t>
            </a:r>
            <a:endParaRPr b="0"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1" name="Google Shape;611;g2fea1ba1bf7_0_7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g2fea1ba1bf7_0_7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g2fea1ba1bf7_0_7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114ce846c6e_0_0"/>
          <p:cNvSpPr txBox="1"/>
          <p:nvPr/>
        </p:nvSpPr>
        <p:spPr>
          <a:xfrm>
            <a:off x="4479788" y="439816"/>
            <a:ext cx="3963900" cy="2308496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КОМПЛЕТ АЛАТКИ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9" name="Google Shape;619;g114ce846c6e_0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0" name="Google Shape;620;g114ce846c6e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621" name="Google Shape;621;g114ce846c6e_0_0"/>
          <p:cNvSpPr txBox="1"/>
          <p:nvPr/>
        </p:nvSpPr>
        <p:spPr>
          <a:xfrm>
            <a:off x="2020410" y="70939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ru-RU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22" name="Google Shape;622;g114ce846c6e_0_0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3" name="Google Shape;623;g114ce846c6e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g114ce846c6e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5" name="Google Shape;625;g114ce846c6e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626" name="Google Shape;626;g114ce846c6e_0_0"/>
          <p:cNvSpPr txBox="1"/>
          <p:nvPr/>
        </p:nvSpPr>
        <p:spPr>
          <a:xfrm>
            <a:off x="950400" y="2697175"/>
            <a:ext cx="7564800" cy="16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ru-RU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ru-RU" sz="1100">
                <a:latin typeface="Open Sans"/>
                <a:ea typeface="Open Sans"/>
                <a:cs typeface="Open Sans"/>
                <a:sym typeface="Open Sans"/>
              </a:rPr>
              <a:t>Montenegrin Cyrillic</a:t>
            </a:r>
            <a:r>
              <a:rPr b="0" i="0" lang="ru-RU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– ENOEL Toolkit“ is an adaptation of „An ENOEL Toolkit“ (version 4) published as of September 2024 </a:t>
            </a:r>
            <a:r>
              <a:rPr b="0" i="0" lang="ru-RU" sz="11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ru-RU" sz="1100" u="none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(the „Original Work“), licensed by</a:t>
            </a:r>
            <a:r>
              <a:rPr b="0" i="0" lang="ru-RU" sz="11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11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ru-RU" sz="11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ru-RU" sz="11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ru-RU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ru-RU" sz="11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„Adapter“) under a </a:t>
            </a:r>
            <a:r>
              <a:rPr b="0" i="0" lang="ru-RU" sz="11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ru-RU" sz="1100">
                <a:latin typeface="Open Sans"/>
                <a:ea typeface="Open Sans"/>
                <a:cs typeface="Open Sans"/>
                <a:sym typeface="Open Sans"/>
              </a:rPr>
              <a:t>Montenegrin</a:t>
            </a:r>
            <a:r>
              <a:rPr b="0" i="0" lang="ru-RU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17"/>
              </a:spcBef>
              <a:spcAft>
                <a:spcPts val="649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Vjenceslava Ševaljević</a:t>
            </a:r>
            <a:r>
              <a:rPr lang="ru-RU"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 the Montenegrin Cyrillic translation. </a:t>
            </a:r>
            <a:endParaRPr b="0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"/>
          <p:cNvSpPr txBox="1"/>
          <p:nvPr/>
        </p:nvSpPr>
        <p:spPr>
          <a:xfrm>
            <a:off x="3845800" y="1268175"/>
            <a:ext cx="49440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Чему служе отворени образовни извори (Open Educational Resources – OER)?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" name="Google Shape;107;p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5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0" name="Google Shape;110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1" name="Google Shape;111;p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"/>
          <p:cNvSpPr txBox="1"/>
          <p:nvPr/>
        </p:nvSpPr>
        <p:spPr>
          <a:xfrm>
            <a:off x="3860750" y="1514388"/>
            <a:ext cx="47988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треба да буду приступачни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" name="Google Shape;117;p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6"/>
          <p:cNvSpPr txBox="1"/>
          <p:nvPr/>
        </p:nvSpPr>
        <p:spPr>
          <a:xfrm>
            <a:off x="1316037" y="1575312"/>
            <a:ext cx="3915182" cy="10310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0" name="Google Shape;12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1" name="Google Shape;121;p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"/>
          <p:cNvSpPr txBox="1"/>
          <p:nvPr/>
        </p:nvSpPr>
        <p:spPr>
          <a:xfrm>
            <a:off x="3785191" y="1214075"/>
            <a:ext cx="4911109" cy="26468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предвиђени су за вишекратну употребу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7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0" name="Google Shape;13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1" name="Google Shape;131;p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"/>
          <p:cNvSpPr txBox="1"/>
          <p:nvPr/>
        </p:nvSpPr>
        <p:spPr>
          <a:xfrm>
            <a:off x="2507700" y="1477100"/>
            <a:ext cx="5537400" cy="20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„Отворене лиценце поштују права интелектуалне својине власника ауторских права и дају дозволе које омогућавају јавности права на приступ, поновну употребу, прена</a:t>
            </a:r>
            <a:r>
              <a:rPr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мј</a:t>
            </a: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ену, прилагођавање и прераспо</a:t>
            </a:r>
            <a:r>
              <a:rPr lang="ru-RU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дј</a:t>
            </a: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елу образовних материјала.“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8"/>
          <p:cNvSpPr txBox="1"/>
          <p:nvPr/>
        </p:nvSpPr>
        <p:spPr>
          <a:xfrm>
            <a:off x="2507700" y="518625"/>
            <a:ext cx="6036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отворене лиценце?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Google Shape;138;p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8"/>
          <p:cNvSpPr txBox="1"/>
          <p:nvPr/>
        </p:nvSpPr>
        <p:spPr>
          <a:xfrm>
            <a:off x="2493325" y="3948000"/>
            <a:ext cx="6584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</a:t>
            </a:r>
            <a:r>
              <a:rPr b="1" lang="ru-RU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ни</a:t>
            </a: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о </a:t>
            </a:r>
            <a:r>
              <a:rPr b="1" lang="ru-RU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</a:t>
            </a: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о отвореним образовним изворима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3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https://tinyurl.com/openedrec</a:t>
            </a:r>
            <a:r>
              <a:rPr b="0" i="0" lang="ru-RU" sz="1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0" name="Google Shape;140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1" name="Google Shape;141;p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2" name="Google Shape;142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8"/>
          <p:cNvSpPr txBox="1"/>
          <p:nvPr/>
        </p:nvSpPr>
        <p:spPr>
          <a:xfrm>
            <a:off x="499697" y="259247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</cp:coreProperties>
</file>